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33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1" userDrawn="1">
          <p15:clr>
            <a:srgbClr val="A4A3A4"/>
          </p15:clr>
        </p15:guide>
        <p15:guide id="2" pos="13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908" y="396"/>
      </p:cViewPr>
      <p:guideLst>
        <p:guide orient="horz" pos="3181"/>
        <p:guide pos="13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자유무역협정 활용률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수출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774-4868-8697-7A78C87C78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농림수산물</c:v>
                </c:pt>
                <c:pt idx="1">
                  <c:v>광산물</c:v>
                </c:pt>
                <c:pt idx="2">
                  <c:v>섬유류</c:v>
                </c:pt>
                <c:pt idx="3">
                  <c:v>기계류</c:v>
                </c:pt>
              </c:strCache>
            </c:strRef>
          </c:cat>
          <c:val>
            <c:numRef>
              <c:f>Sheet1!$B$2:$E$2</c:f>
              <c:numCache>
                <c:formatCode>0.0_ </c:formatCode>
                <c:ptCount val="4"/>
                <c:pt idx="0">
                  <c:v>77.3</c:v>
                </c:pt>
                <c:pt idx="1">
                  <c:v>80.3</c:v>
                </c:pt>
                <c:pt idx="2">
                  <c:v>53.5</c:v>
                </c:pt>
                <c:pt idx="3">
                  <c:v>88.9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수입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농림수산물</c:v>
                </c:pt>
                <c:pt idx="1">
                  <c:v>광산물</c:v>
                </c:pt>
                <c:pt idx="2">
                  <c:v>섬유류</c:v>
                </c:pt>
                <c:pt idx="3">
                  <c:v>기계류</c:v>
                </c:pt>
              </c:strCache>
            </c:strRef>
          </c:cat>
          <c:val>
            <c:numRef>
              <c:f>Sheet1!$B$3:$E$3</c:f>
              <c:numCache>
                <c:formatCode>0.0_ </c:formatCode>
                <c:ptCount val="4"/>
                <c:pt idx="0">
                  <c:v>93.1</c:v>
                </c:pt>
                <c:pt idx="1">
                  <c:v>53.4</c:v>
                </c:pt>
                <c:pt idx="2">
                  <c:v>84.3</c:v>
                </c:pt>
                <c:pt idx="3">
                  <c:v>82.4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0_ 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0.0_ 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3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25999F-C36A-47C3-B9FF-5FDA71146C3E}" type="doc">
      <dgm:prSet loTypeId="urn:microsoft.com/office/officeart/2005/8/layout/h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49D13AD-5994-44F6-BF1A-7AC5A9D7FE4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증명서</a:t>
          </a:r>
        </a:p>
      </dgm:t>
    </dgm:pt>
    <dgm:pt modelId="{03207F90-79C0-4A3B-B315-9EC588BA582B}" type="parTrans" cxnId="{BEC7ED53-D35D-4206-8AF9-F73A36CC177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1EC8C54-C1FF-4ADB-AC16-A641C9F46EEB}" type="sibTrans" cxnId="{BEC7ED53-D35D-4206-8AF9-F73A36CC177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79C8877-CF3A-4652-9A4A-DDBB9FBCBD5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수입업체</a:t>
          </a:r>
        </a:p>
      </dgm:t>
    </dgm:pt>
    <dgm:pt modelId="{CE7C2D26-9A36-4CB8-80C9-B1A6542B4146}" type="parTrans" cxnId="{587BD04C-EE24-4D71-8DE3-AF53872684A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237A5E1-9AFB-4878-B2B9-76DBB1F73C82}" type="sibTrans" cxnId="{587BD04C-EE24-4D71-8DE3-AF53872684A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2459F1C-1894-4B54-BBF5-C1049A0E9BD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확인서</a:t>
          </a:r>
        </a:p>
      </dgm:t>
    </dgm:pt>
    <dgm:pt modelId="{56F354DA-1770-49E0-A8A1-64EEBDD18F5B}" type="parTrans" cxnId="{F37D1035-19B2-4AEB-9AFA-EA3126B6A36B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C2A09E8-AB82-4805-BD9F-51F07E605229}" type="sibTrans" cxnId="{F37D1035-19B2-4AEB-9AFA-EA3126B6A36B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D5D3EF8-E7D6-4E89-87E7-A373C809CC76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원청업체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BD5AF43-F0A6-43C0-98B1-5E18E151F811}" type="parTrans" cxnId="{5063C1CD-505D-44C9-A373-456D62DBBC71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87BF2A6-1679-4F09-9705-483A7458F5BE}" type="sibTrans" cxnId="{5063C1CD-505D-44C9-A373-456D62DBBC71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0A0DCD2-15D0-417E-97C8-4927084FA1B5}" type="pres">
      <dgm:prSet presAssocID="{F325999F-C36A-47C3-B9FF-5FDA71146C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6BDC2F7-621B-4BF6-BB7F-7674F018C966}" type="pres">
      <dgm:prSet presAssocID="{C49D13AD-5994-44F6-BF1A-7AC5A9D7FE41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12EC1AC-A07E-4FEC-B5B2-2B252D1C2A03}" type="pres">
      <dgm:prSet presAssocID="{D1EC8C54-C1FF-4ADB-AC16-A641C9F46EEB}" presName="sibTrans" presStyleCnt="0"/>
      <dgm:spPr/>
    </dgm:pt>
    <dgm:pt modelId="{5B90DA24-7A95-4258-83D0-81A6B7DFD4AB}" type="pres">
      <dgm:prSet presAssocID="{12459F1C-1894-4B54-BBF5-C1049A0E9BD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E7065E4-E331-4241-8A6E-54AA6D15827F}" type="presOf" srcId="{C49D13AD-5994-44F6-BF1A-7AC5A9D7FE41}" destId="{56BDC2F7-621B-4BF6-BB7F-7674F018C966}" srcOrd="0" destOrd="0" presId="urn:microsoft.com/office/officeart/2005/8/layout/hList6"/>
    <dgm:cxn modelId="{5063C1CD-505D-44C9-A373-456D62DBBC71}" srcId="{12459F1C-1894-4B54-BBF5-C1049A0E9BD8}" destId="{3D5D3EF8-E7D6-4E89-87E7-A373C809CC76}" srcOrd="0" destOrd="0" parTransId="{EBD5AF43-F0A6-43C0-98B1-5E18E151F811}" sibTransId="{187BF2A6-1679-4F09-9705-483A7458F5BE}"/>
    <dgm:cxn modelId="{9E3C3177-D449-4F59-886E-533A12125B05}" type="presOf" srcId="{3D5D3EF8-E7D6-4E89-87E7-A373C809CC76}" destId="{5B90DA24-7A95-4258-83D0-81A6B7DFD4AB}" srcOrd="0" destOrd="1" presId="urn:microsoft.com/office/officeart/2005/8/layout/hList6"/>
    <dgm:cxn modelId="{F5455341-308B-48D9-9E71-A0E06AADC643}" type="presOf" srcId="{979C8877-CF3A-4652-9A4A-DDBB9FBCBD56}" destId="{56BDC2F7-621B-4BF6-BB7F-7674F018C966}" srcOrd="0" destOrd="1" presId="urn:microsoft.com/office/officeart/2005/8/layout/hList6"/>
    <dgm:cxn modelId="{F37D1035-19B2-4AEB-9AFA-EA3126B6A36B}" srcId="{F325999F-C36A-47C3-B9FF-5FDA71146C3E}" destId="{12459F1C-1894-4B54-BBF5-C1049A0E9BD8}" srcOrd="1" destOrd="0" parTransId="{56F354DA-1770-49E0-A8A1-64EEBDD18F5B}" sibTransId="{3C2A09E8-AB82-4805-BD9F-51F07E605229}"/>
    <dgm:cxn modelId="{587BD04C-EE24-4D71-8DE3-AF53872684A5}" srcId="{C49D13AD-5994-44F6-BF1A-7AC5A9D7FE41}" destId="{979C8877-CF3A-4652-9A4A-DDBB9FBCBD56}" srcOrd="0" destOrd="0" parTransId="{CE7C2D26-9A36-4CB8-80C9-B1A6542B4146}" sibTransId="{1237A5E1-9AFB-4878-B2B9-76DBB1F73C82}"/>
    <dgm:cxn modelId="{FEB9F65F-DC49-4CCB-AE7B-9F88853BF994}" type="presOf" srcId="{F325999F-C36A-47C3-B9FF-5FDA71146C3E}" destId="{60A0DCD2-15D0-417E-97C8-4927084FA1B5}" srcOrd="0" destOrd="0" presId="urn:microsoft.com/office/officeart/2005/8/layout/hList6"/>
    <dgm:cxn modelId="{DBF95AD6-2FAD-4EB5-ACDD-AAB5C3AA0473}" type="presOf" srcId="{12459F1C-1894-4B54-BBF5-C1049A0E9BD8}" destId="{5B90DA24-7A95-4258-83D0-81A6B7DFD4AB}" srcOrd="0" destOrd="0" presId="urn:microsoft.com/office/officeart/2005/8/layout/hList6"/>
    <dgm:cxn modelId="{BEC7ED53-D35D-4206-8AF9-F73A36CC1778}" srcId="{F325999F-C36A-47C3-B9FF-5FDA71146C3E}" destId="{C49D13AD-5994-44F6-BF1A-7AC5A9D7FE41}" srcOrd="0" destOrd="0" parTransId="{03207F90-79C0-4A3B-B315-9EC588BA582B}" sibTransId="{D1EC8C54-C1FF-4ADB-AC16-A641C9F46EEB}"/>
    <dgm:cxn modelId="{5451BBB1-7B4C-425A-BBE1-5BAD4B3B396A}" type="presParOf" srcId="{60A0DCD2-15D0-417E-97C8-4927084FA1B5}" destId="{56BDC2F7-621B-4BF6-BB7F-7674F018C966}" srcOrd="0" destOrd="0" presId="urn:microsoft.com/office/officeart/2005/8/layout/hList6"/>
    <dgm:cxn modelId="{2B923D5E-A0BF-440A-8486-99A7EE5CFD79}" type="presParOf" srcId="{60A0DCD2-15D0-417E-97C8-4927084FA1B5}" destId="{512EC1AC-A07E-4FEC-B5B2-2B252D1C2A03}" srcOrd="1" destOrd="0" presId="urn:microsoft.com/office/officeart/2005/8/layout/hList6"/>
    <dgm:cxn modelId="{F0D18A81-5147-44C4-AB4A-A78A43AA1E4B}" type="presParOf" srcId="{60A0DCD2-15D0-417E-97C8-4927084FA1B5}" destId="{5B90DA24-7A95-4258-83D0-81A6B7DFD4AB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A837DD-6DF1-44D1-BE8A-F6979297398C}" type="doc">
      <dgm:prSet loTypeId="urn:microsoft.com/office/officeart/2008/layout/RadialCluster" loCatId="relationship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A1E4F983-226C-4137-9238-B9D91AE78E13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정보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46F2941-BDE2-4136-B13F-18B7197E8BF5}" type="parTrans" cxnId="{B9489143-3149-46F3-B859-A3F70A6DBC2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3A38EF6-C517-446F-9B5A-459A10B65EEE}" type="sibTrans" cxnId="{B9489143-3149-46F3-B859-A3F70A6DBC2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7577DCA-C322-479C-B4C4-0C9813494383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매출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B8233C2-9560-458F-AB5E-504912F132BE}" type="parTrans" cxnId="{B12B475A-37B0-442A-80C7-14F6621913B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FB85760-9F89-4616-A670-A46FD1C9DFAE}" type="sibTrans" cxnId="{B12B475A-37B0-442A-80C7-14F6621913B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B9665EB-0B55-4354-B272-0673AAA98B46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원가</a:t>
          </a:r>
        </a:p>
      </dgm:t>
    </dgm:pt>
    <dgm:pt modelId="{8992250F-7978-4432-8C3C-2669D1A47EE2}" type="parTrans" cxnId="{926FB461-19E8-4D43-BDC5-707EFBF6613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2938FD9-1E7B-46FA-8A69-5239282FB180}" type="sibTrans" cxnId="{926FB461-19E8-4D43-BDC5-707EFBF6613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48AA76E-F027-49D5-A603-0D394A8B1791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재고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A8D212A-31C7-473D-8F51-CC0A11971830}" type="parTrans" cxnId="{D82FAD6A-3F12-434E-8DD5-F2B2F1723570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E57EFB1-5EB0-4D95-A76E-E56C7E5D7177}" type="sibTrans" cxnId="{D82FAD6A-3F12-434E-8DD5-F2B2F1723570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CC6DCFF-48D6-44FE-A023-B9C22B2AF7FF}" type="pres">
      <dgm:prSet presAssocID="{79A837DD-6DF1-44D1-BE8A-F697929739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E4451E6-14B1-403A-9F3B-7433C1EA8D5E}" type="pres">
      <dgm:prSet presAssocID="{A1E4F983-226C-4137-9238-B9D91AE78E13}" presName="singleCycle" presStyleCnt="0"/>
      <dgm:spPr/>
    </dgm:pt>
    <dgm:pt modelId="{15011DF2-6578-420B-8A0D-B9E771FB81AF}" type="pres">
      <dgm:prSet presAssocID="{A1E4F983-226C-4137-9238-B9D91AE78E13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0F28E42-41B3-489D-B316-8FAB87FF3F24}" type="pres">
      <dgm:prSet presAssocID="{1B8233C2-9560-458F-AB5E-504912F132BE}" presName="Name56" presStyleLbl="parChTrans1D2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67C56534-3D11-43CF-AF1E-6189654927FF}" type="pres">
      <dgm:prSet presAssocID="{A7577DCA-C322-479C-B4C4-0C9813494383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737A039-F314-434C-BD77-FC51A6EBCC0D}" type="pres">
      <dgm:prSet presAssocID="{8992250F-7978-4432-8C3C-2669D1A47EE2}" presName="Name56" presStyleLbl="parChTrans1D2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340A3DA6-E25E-4F30-9C17-93E99DCD3B1F}" type="pres">
      <dgm:prSet presAssocID="{BB9665EB-0B55-4354-B272-0673AAA98B46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4E6C2E5-3E8E-4D69-BBC1-2DDA801F78D1}" type="pres">
      <dgm:prSet presAssocID="{FA8D212A-31C7-473D-8F51-CC0A11971830}" presName="Name56" presStyleLbl="parChTrans1D2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D1202C40-03F0-45E7-AFF6-0374771CBEB6}" type="pres">
      <dgm:prSet presAssocID="{B48AA76E-F027-49D5-A603-0D394A8B1791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26FB461-19E8-4D43-BDC5-707EFBF66137}" srcId="{A1E4F983-226C-4137-9238-B9D91AE78E13}" destId="{BB9665EB-0B55-4354-B272-0673AAA98B46}" srcOrd="1" destOrd="0" parTransId="{8992250F-7978-4432-8C3C-2669D1A47EE2}" sibTransId="{C2938FD9-1E7B-46FA-8A69-5239282FB180}"/>
    <dgm:cxn modelId="{B9489143-3149-46F3-B859-A3F70A6DBC28}" srcId="{79A837DD-6DF1-44D1-BE8A-F6979297398C}" destId="{A1E4F983-226C-4137-9238-B9D91AE78E13}" srcOrd="0" destOrd="0" parTransId="{B46F2941-BDE2-4136-B13F-18B7197E8BF5}" sibTransId="{F3A38EF6-C517-446F-9B5A-459A10B65EEE}"/>
    <dgm:cxn modelId="{9ECDE101-3462-4AF4-B612-1DA281A33A83}" type="presOf" srcId="{A1E4F983-226C-4137-9238-B9D91AE78E13}" destId="{15011DF2-6578-420B-8A0D-B9E771FB81AF}" srcOrd="0" destOrd="0" presId="urn:microsoft.com/office/officeart/2008/layout/RadialCluster"/>
    <dgm:cxn modelId="{DCA3F8CA-37F9-4423-AABA-6E1200B6898F}" type="presOf" srcId="{79A837DD-6DF1-44D1-BE8A-F6979297398C}" destId="{6CC6DCFF-48D6-44FE-A023-B9C22B2AF7FF}" srcOrd="0" destOrd="0" presId="urn:microsoft.com/office/officeart/2008/layout/RadialCluster"/>
    <dgm:cxn modelId="{E18ABA89-08D0-4433-B827-BEC211D59446}" type="presOf" srcId="{8992250F-7978-4432-8C3C-2669D1A47EE2}" destId="{D737A039-F314-434C-BD77-FC51A6EBCC0D}" srcOrd="0" destOrd="0" presId="urn:microsoft.com/office/officeart/2008/layout/RadialCluster"/>
    <dgm:cxn modelId="{F61F4C56-9C41-4D98-B4B9-E1060E1791B9}" type="presOf" srcId="{FA8D212A-31C7-473D-8F51-CC0A11971830}" destId="{E4E6C2E5-3E8E-4D69-BBC1-2DDA801F78D1}" srcOrd="0" destOrd="0" presId="urn:microsoft.com/office/officeart/2008/layout/RadialCluster"/>
    <dgm:cxn modelId="{D82FAD6A-3F12-434E-8DD5-F2B2F1723570}" srcId="{A1E4F983-226C-4137-9238-B9D91AE78E13}" destId="{B48AA76E-F027-49D5-A603-0D394A8B1791}" srcOrd="2" destOrd="0" parTransId="{FA8D212A-31C7-473D-8F51-CC0A11971830}" sibTransId="{FE57EFB1-5EB0-4D95-A76E-E56C7E5D7177}"/>
    <dgm:cxn modelId="{CC9FC6DA-D0AD-422F-8483-EE13555DDBAF}" type="presOf" srcId="{BB9665EB-0B55-4354-B272-0673AAA98B46}" destId="{340A3DA6-E25E-4F30-9C17-93E99DCD3B1F}" srcOrd="0" destOrd="0" presId="urn:microsoft.com/office/officeart/2008/layout/RadialCluster"/>
    <dgm:cxn modelId="{1637A63D-7B78-4F7C-A167-F3B84B239B2D}" type="presOf" srcId="{A7577DCA-C322-479C-B4C4-0C9813494383}" destId="{67C56534-3D11-43CF-AF1E-6189654927FF}" srcOrd="0" destOrd="0" presId="urn:microsoft.com/office/officeart/2008/layout/RadialCluster"/>
    <dgm:cxn modelId="{B12B475A-37B0-442A-80C7-14F6621913B7}" srcId="{A1E4F983-226C-4137-9238-B9D91AE78E13}" destId="{A7577DCA-C322-479C-B4C4-0C9813494383}" srcOrd="0" destOrd="0" parTransId="{1B8233C2-9560-458F-AB5E-504912F132BE}" sibTransId="{1FB85760-9F89-4616-A670-A46FD1C9DFAE}"/>
    <dgm:cxn modelId="{CC64ECC2-16B5-4C32-BDEB-E15617ADA295}" type="presOf" srcId="{1B8233C2-9560-458F-AB5E-504912F132BE}" destId="{F0F28E42-41B3-489D-B316-8FAB87FF3F24}" srcOrd="0" destOrd="0" presId="urn:microsoft.com/office/officeart/2008/layout/RadialCluster"/>
    <dgm:cxn modelId="{2F496D2A-840A-40F6-9F23-3530018EBC70}" type="presOf" srcId="{B48AA76E-F027-49D5-A603-0D394A8B1791}" destId="{D1202C40-03F0-45E7-AFF6-0374771CBEB6}" srcOrd="0" destOrd="0" presId="urn:microsoft.com/office/officeart/2008/layout/RadialCluster"/>
    <dgm:cxn modelId="{5DFB7570-907C-4714-86D4-F3B3532DD0B6}" type="presParOf" srcId="{6CC6DCFF-48D6-44FE-A023-B9C22B2AF7FF}" destId="{0E4451E6-14B1-403A-9F3B-7433C1EA8D5E}" srcOrd="0" destOrd="0" presId="urn:microsoft.com/office/officeart/2008/layout/RadialCluster"/>
    <dgm:cxn modelId="{072916F9-9187-4CAB-8493-FA7F3E58948E}" type="presParOf" srcId="{0E4451E6-14B1-403A-9F3B-7433C1EA8D5E}" destId="{15011DF2-6578-420B-8A0D-B9E771FB81AF}" srcOrd="0" destOrd="0" presId="urn:microsoft.com/office/officeart/2008/layout/RadialCluster"/>
    <dgm:cxn modelId="{41EC9AEC-D23F-47F9-BFAF-13A8786082E9}" type="presParOf" srcId="{0E4451E6-14B1-403A-9F3B-7433C1EA8D5E}" destId="{F0F28E42-41B3-489D-B316-8FAB87FF3F24}" srcOrd="1" destOrd="0" presId="urn:microsoft.com/office/officeart/2008/layout/RadialCluster"/>
    <dgm:cxn modelId="{7EB55EDC-EA00-44C2-860C-AFA3486A29AC}" type="presParOf" srcId="{0E4451E6-14B1-403A-9F3B-7433C1EA8D5E}" destId="{67C56534-3D11-43CF-AF1E-6189654927FF}" srcOrd="2" destOrd="0" presId="urn:microsoft.com/office/officeart/2008/layout/RadialCluster"/>
    <dgm:cxn modelId="{D62236FB-B6CF-46D6-9DAF-91BBFE02EA19}" type="presParOf" srcId="{0E4451E6-14B1-403A-9F3B-7433C1EA8D5E}" destId="{D737A039-F314-434C-BD77-FC51A6EBCC0D}" srcOrd="3" destOrd="0" presId="urn:microsoft.com/office/officeart/2008/layout/RadialCluster"/>
    <dgm:cxn modelId="{A113CC29-30AD-4A2B-B639-7FAF99B942EC}" type="presParOf" srcId="{0E4451E6-14B1-403A-9F3B-7433C1EA8D5E}" destId="{340A3DA6-E25E-4F30-9C17-93E99DCD3B1F}" srcOrd="4" destOrd="0" presId="urn:microsoft.com/office/officeart/2008/layout/RadialCluster"/>
    <dgm:cxn modelId="{0FED5FCD-71FA-4588-9E39-8B3BD8E586BB}" type="presParOf" srcId="{0E4451E6-14B1-403A-9F3B-7433C1EA8D5E}" destId="{E4E6C2E5-3E8E-4D69-BBC1-2DDA801F78D1}" srcOrd="5" destOrd="0" presId="urn:microsoft.com/office/officeart/2008/layout/RadialCluster"/>
    <dgm:cxn modelId="{A8451A77-55EC-404B-AF74-CC66BA9B7C93}" type="presParOf" srcId="{0E4451E6-14B1-403A-9F3B-7433C1EA8D5E}" destId="{D1202C40-03F0-45E7-AFF6-0374771CBEB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DC2F7-621B-4BF6-BB7F-7674F018C966}">
      <dsp:nvSpPr>
        <dsp:cNvPr id="0" name=""/>
        <dsp:cNvSpPr/>
      </dsp:nvSpPr>
      <dsp:spPr>
        <a:xfrm rot="16200000">
          <a:off x="316140" y="-314415"/>
          <a:ext cx="1031008" cy="1659838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증명서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수입업체</a:t>
          </a:r>
        </a:p>
      </dsp:txBody>
      <dsp:txXfrm rot="5400000">
        <a:off x="1725" y="206202"/>
        <a:ext cx="1659838" cy="618604"/>
      </dsp:txXfrm>
    </dsp:sp>
    <dsp:sp modelId="{5B90DA24-7A95-4258-83D0-81A6B7DFD4AB}">
      <dsp:nvSpPr>
        <dsp:cNvPr id="0" name=""/>
        <dsp:cNvSpPr/>
      </dsp:nvSpPr>
      <dsp:spPr>
        <a:xfrm rot="16200000">
          <a:off x="2100466" y="-314415"/>
          <a:ext cx="1031008" cy="1659838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t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확인서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원청업체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 rot="5400000">
        <a:off x="1786051" y="206202"/>
        <a:ext cx="1659838" cy="6186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11DF2-6578-420B-8A0D-B9E771FB81AF}">
      <dsp:nvSpPr>
        <dsp:cNvPr id="0" name=""/>
        <dsp:cNvSpPr/>
      </dsp:nvSpPr>
      <dsp:spPr>
        <a:xfrm>
          <a:off x="966518" y="1204397"/>
          <a:ext cx="776639" cy="77663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정보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004430" y="1242309"/>
        <a:ext cx="700815" cy="700815"/>
      </dsp:txXfrm>
    </dsp:sp>
    <dsp:sp modelId="{F0F28E42-41B3-489D-B316-8FAB87FF3F24}">
      <dsp:nvSpPr>
        <dsp:cNvPr id="0" name=""/>
        <dsp:cNvSpPr/>
      </dsp:nvSpPr>
      <dsp:spPr>
        <a:xfrm rot="16200000">
          <a:off x="1082448" y="932007"/>
          <a:ext cx="5447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44780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C56534-3D11-43CF-AF1E-6189654927FF}">
      <dsp:nvSpPr>
        <dsp:cNvPr id="0" name=""/>
        <dsp:cNvSpPr/>
      </dsp:nvSpPr>
      <dsp:spPr>
        <a:xfrm>
          <a:off x="1094664" y="139269"/>
          <a:ext cx="520348" cy="52034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매출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120065" y="164670"/>
        <a:ext cx="469546" cy="469546"/>
      </dsp:txXfrm>
    </dsp:sp>
    <dsp:sp modelId="{D737A039-F314-434C-BD77-FC51A6EBCC0D}">
      <dsp:nvSpPr>
        <dsp:cNvPr id="0" name=""/>
        <dsp:cNvSpPr/>
      </dsp:nvSpPr>
      <dsp:spPr>
        <a:xfrm rot="1800000">
          <a:off x="1713385" y="1928028"/>
          <a:ext cx="4444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4457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A3DA6-E25E-4F30-9C17-93E99DCD3B1F}">
      <dsp:nvSpPr>
        <dsp:cNvPr id="0" name=""/>
        <dsp:cNvSpPr/>
      </dsp:nvSpPr>
      <dsp:spPr>
        <a:xfrm>
          <a:off x="2128069" y="1929180"/>
          <a:ext cx="520348" cy="52034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원가</a:t>
          </a:r>
        </a:p>
      </dsp:txBody>
      <dsp:txXfrm>
        <a:off x="2153470" y="1954581"/>
        <a:ext cx="469546" cy="469546"/>
      </dsp:txXfrm>
    </dsp:sp>
    <dsp:sp modelId="{E4E6C2E5-3E8E-4D69-BBC1-2DDA801F78D1}">
      <dsp:nvSpPr>
        <dsp:cNvPr id="0" name=""/>
        <dsp:cNvSpPr/>
      </dsp:nvSpPr>
      <dsp:spPr>
        <a:xfrm rot="9000000">
          <a:off x="551834" y="1928028"/>
          <a:ext cx="4444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4457" y="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02C40-03F0-45E7-AFF6-0374771CBEB6}">
      <dsp:nvSpPr>
        <dsp:cNvPr id="0" name=""/>
        <dsp:cNvSpPr/>
      </dsp:nvSpPr>
      <dsp:spPr>
        <a:xfrm>
          <a:off x="61258" y="1929180"/>
          <a:ext cx="520348" cy="52034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재고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86659" y="1954581"/>
        <a:ext cx="469546" cy="469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6289D30-A84F-4488-8687-01AE3C317F57}"/>
              </a:ext>
            </a:extLst>
          </p:cNvPr>
          <p:cNvSpPr/>
          <p:nvPr userDrawn="1"/>
        </p:nvSpPr>
        <p:spPr>
          <a:xfrm>
            <a:off x="-1" y="541177"/>
            <a:ext cx="9906000" cy="56299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dirty="0"/>
          </a:p>
        </p:txBody>
      </p:sp>
      <p:sp>
        <p:nvSpPr>
          <p:cNvPr id="7" name="화살표: 톱니 모양의 오른쪽 6">
            <a:extLst>
              <a:ext uri="{FF2B5EF4-FFF2-40B4-BE49-F238E27FC236}">
                <a16:creationId xmlns:a16="http://schemas.microsoft.com/office/drawing/2014/main" id="{7B04B29F-EC1B-493A-956C-A3EAF307ABF9}"/>
              </a:ext>
            </a:extLst>
          </p:cNvPr>
          <p:cNvSpPr/>
          <p:nvPr userDrawn="1"/>
        </p:nvSpPr>
        <p:spPr>
          <a:xfrm flipH="1">
            <a:off x="344556" y="0"/>
            <a:ext cx="9216886" cy="1085914"/>
          </a:xfrm>
          <a:prstGeom prst="notched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D20B06-00A9-4924-971A-F8CE18CDE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9906000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2DF2AC3-CFE8-4905-969C-91206C3B50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119" y="6157669"/>
            <a:ext cx="1933208" cy="64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4889606" cy="6858000"/>
          </a:xfrm>
          <a:prstGeom prst="homePlat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997A6E0-01CE-4B30-AF99-E26DAF4BD393}"/>
              </a:ext>
            </a:extLst>
          </p:cNvPr>
          <p:cNvSpPr/>
          <p:nvPr/>
        </p:nvSpPr>
        <p:spPr>
          <a:xfrm>
            <a:off x="2336287" y="3445938"/>
            <a:ext cx="7072362" cy="120698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altLang="ko-KR" sz="4800" b="1" dirty="0">
                <a:effectLst>
                  <a:reflection blurRad="6350" stA="55000" endA="50" endPos="85000" dist="6000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Free Trade Agreement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8775EA4-4E90-47B3-8CD9-DF19FD64D8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D9D9D"/>
              </a:clrFrom>
              <a:clrTo>
                <a:srgbClr val="9D9D9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903" y="59037"/>
            <a:ext cx="2347276" cy="87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화살표: 갈매기형 수장 20">
            <a:extLst>
              <a:ext uri="{FF2B5EF4-FFF2-40B4-BE49-F238E27FC236}">
                <a16:creationId xmlns:a16="http://schemas.microsoft.com/office/drawing/2014/main" id="{242D2D59-B649-4A4F-BDE6-7A0BFDFC7AC4}"/>
              </a:ext>
            </a:extLst>
          </p:cNvPr>
          <p:cNvSpPr/>
          <p:nvPr/>
        </p:nvSpPr>
        <p:spPr>
          <a:xfrm>
            <a:off x="1112546" y="5865465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화살표: 갈매기형 수장 19">
            <a:extLst>
              <a:ext uri="{FF2B5EF4-FFF2-40B4-BE49-F238E27FC236}">
                <a16:creationId xmlns:a16="http://schemas.microsoft.com/office/drawing/2014/main" id="{63C1689B-6CCB-4ECF-8898-8CC71FE99632}"/>
              </a:ext>
            </a:extLst>
          </p:cNvPr>
          <p:cNvSpPr/>
          <p:nvPr/>
        </p:nvSpPr>
        <p:spPr>
          <a:xfrm>
            <a:off x="1112547" y="4657814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화살표: 갈매기형 수장 18">
            <a:extLst>
              <a:ext uri="{FF2B5EF4-FFF2-40B4-BE49-F238E27FC236}">
                <a16:creationId xmlns:a16="http://schemas.microsoft.com/office/drawing/2014/main" id="{934919E9-8EA2-48ED-A2A1-A57C7866712C}"/>
              </a:ext>
            </a:extLst>
          </p:cNvPr>
          <p:cNvSpPr/>
          <p:nvPr/>
        </p:nvSpPr>
        <p:spPr>
          <a:xfrm>
            <a:off x="1112547" y="3437828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갈매기형 수장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1112547" y="2218850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782206" y="1544596"/>
            <a:ext cx="1311638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782206" y="2763794"/>
            <a:ext cx="1311638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782206" y="3982409"/>
            <a:ext cx="1311638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782206" y="5196117"/>
            <a:ext cx="1311638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093844" y="1735351"/>
            <a:ext cx="524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자유무역협정 개요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093844" y="2958745"/>
            <a:ext cx="5177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자유무역 규범의 진화와 특징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093844" y="4159471"/>
            <a:ext cx="524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산업별 수출 및 수입 활용률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093844" y="5377673"/>
            <a:ext cx="524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원산지관리시스템 및 증명서 발급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8FB2706-C957-4AA1-99D5-EC69AD880C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802998" y="2248724"/>
            <a:ext cx="1831345" cy="173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자유무역협정 개요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78167" y="1425563"/>
            <a:ext cx="8408023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Effect and necessity</a:t>
            </a: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Because foreign good quality goods can be bought cheaply and tariff is low, imported goods are cheap, so foreign goods can be purchased easily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78169" y="3664061"/>
            <a:ext cx="7652648" cy="25644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자유무역협정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특정 국가 간의 상호 무역 증진을 위해 물자나 서비스 이동을 자유화 시키는 협정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국가 간의 제반 무역장벽을 완화하거나 철폐하여 무역자유화를 실현하기 위해 체결하는 특혜무역협정</a:t>
            </a: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91669" y="4635717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62804" y="2477278"/>
            <a:ext cx="1343570" cy="11988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제네바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관세협정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62291" y="3665688"/>
            <a:ext cx="1343570" cy="11988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세계무역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기구</a:t>
            </a:r>
          </a:p>
        </p:txBody>
      </p:sp>
      <p:sp>
        <p:nvSpPr>
          <p:cNvPr id="9" name="십자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22708" y="1507844"/>
            <a:ext cx="2271039" cy="979053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2187019" y="1753914"/>
            <a:ext cx="1553730" cy="733512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목적</a:t>
            </a:r>
          </a:p>
        </p:txBody>
      </p:sp>
      <p:sp>
        <p:nvSpPr>
          <p:cNvPr id="11" name="십자형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094983" y="1508371"/>
            <a:ext cx="2790822" cy="979053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십자형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875554" y="1508371"/>
            <a:ext cx="2567642" cy="979053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539120" y="1753386"/>
            <a:ext cx="1911582" cy="733512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법인 여부</a:t>
            </a:r>
          </a:p>
        </p:txBody>
      </p:sp>
      <p:sp>
        <p:nvSpPr>
          <p:cNvPr id="14" name="사다리꼴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7275556" y="1753386"/>
            <a:ext cx="1757384" cy="733512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 대상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자유무역 규범의 진화와 특징</a:t>
            </a:r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DA4583FF-7839-4FB3-B531-0031A11B30BB}"/>
              </a:ext>
            </a:extLst>
          </p:cNvPr>
          <p:cNvSpPr/>
          <p:nvPr/>
        </p:nvSpPr>
        <p:spPr>
          <a:xfrm>
            <a:off x="462291" y="4855251"/>
            <a:ext cx="1343570" cy="1198800"/>
          </a:xfrm>
          <a:prstGeom prst="round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자유무역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협정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3119352"/>
              </p:ext>
            </p:extLst>
          </p:nvPr>
        </p:nvGraphicFramePr>
        <p:xfrm>
          <a:off x="1806888" y="2486025"/>
          <a:ext cx="7636308" cy="359484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8614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804730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98281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다자간 관세인하로 </a:t>
                      </a:r>
                      <a:endParaRPr lang="en-US" altLang="ko-KR" dirty="0"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국제무역 확대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법인격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있는 기구조직 없이 협정체제로 운영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주로 공산품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982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다자간 관세 및 비관세 장벽 제거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제네바에 본부를 둔</a:t>
                      </a:r>
                      <a:b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법인격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있는 국제기구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공산품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농산물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서비스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노동</a:t>
                      </a:r>
                      <a:r>
                        <a:rPr lang="en-US" altLang="ko-KR" baseline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적용 확대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982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국가별</a:t>
                      </a:r>
                      <a:r>
                        <a:rPr lang="ko-KR" altLang="en-US" baseline="0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관세 및 비관세 장벽 제거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협정 당사국 관련부처 협의 하에 운영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공산품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농산물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환경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노동 논란 회피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산업별 수출 및 수입 활용률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75396913"/>
              </p:ext>
            </p:extLst>
          </p:nvPr>
        </p:nvGraphicFramePr>
        <p:xfrm>
          <a:off x="681037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모서리가 둥근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992497" y="2281285"/>
            <a:ext cx="1419247" cy="366187"/>
          </a:xfrm>
          <a:prstGeom prst="wedgeRoundRectCallout">
            <a:avLst>
              <a:gd name="adj1" fmla="val -75387"/>
              <a:gd name="adj2" fmla="val 68282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가장 높음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한쪽 모서리는 잘리고 다른 쪽 모서리는 둥근 사각형 4">
            <a:extLst>
              <a:ext uri="{FF2B5EF4-FFF2-40B4-BE49-F238E27FC236}">
                <a16:creationId xmlns:a16="http://schemas.microsoft.com/office/drawing/2014/main" id="{C04601DA-5DCC-4A34-80C7-BE7E4A1EC962}"/>
              </a:ext>
            </a:extLst>
          </p:cNvPr>
          <p:cNvSpPr/>
          <p:nvPr/>
        </p:nvSpPr>
        <p:spPr>
          <a:xfrm>
            <a:off x="5097217" y="1440189"/>
            <a:ext cx="4286280" cy="4429156"/>
          </a:xfrm>
          <a:prstGeom prst="snipRound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49A021C-AA7F-485E-BC7A-78EAB059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950720B7-A8A5-41FF-99E1-BF0C94BA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원산지관리시스템 및 증명서 발급</a:t>
            </a:r>
          </a:p>
        </p:txBody>
      </p:sp>
      <p:sp>
        <p:nvSpPr>
          <p:cNvPr id="38" name="한쪽 모서리는 잘리고 다른 쪽 모서리는 둥근 사각형 5">
            <a:extLst>
              <a:ext uri="{FF2B5EF4-FFF2-40B4-BE49-F238E27FC236}">
                <a16:creationId xmlns:a16="http://schemas.microsoft.com/office/drawing/2014/main" id="{76F10656-6CC5-45FC-AB76-6B9E5BF8B124}"/>
              </a:ext>
            </a:extLst>
          </p:cNvPr>
          <p:cNvSpPr/>
          <p:nvPr/>
        </p:nvSpPr>
        <p:spPr>
          <a:xfrm flipH="1">
            <a:off x="544892" y="1440189"/>
            <a:ext cx="4286280" cy="4429156"/>
          </a:xfrm>
          <a:prstGeom prst="snip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사각형: 잘린 위쪽 모서리 31">
            <a:extLst>
              <a:ext uri="{FF2B5EF4-FFF2-40B4-BE49-F238E27FC236}">
                <a16:creationId xmlns:a16="http://schemas.microsoft.com/office/drawing/2014/main" id="{DC7EA3E2-0E51-408E-902A-BDB8292B5C46}"/>
              </a:ext>
            </a:extLst>
          </p:cNvPr>
          <p:cNvSpPr/>
          <p:nvPr/>
        </p:nvSpPr>
        <p:spPr>
          <a:xfrm flipV="1">
            <a:off x="680477" y="4197704"/>
            <a:ext cx="4015111" cy="1514938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순서도: 문서 33">
            <a:extLst>
              <a:ext uri="{FF2B5EF4-FFF2-40B4-BE49-F238E27FC236}">
                <a16:creationId xmlns:a16="http://schemas.microsoft.com/office/drawing/2014/main" id="{219590C5-3076-489F-ACBB-0CD1A5ED50F6}"/>
              </a:ext>
            </a:extLst>
          </p:cNvPr>
          <p:cNvSpPr/>
          <p:nvPr/>
        </p:nvSpPr>
        <p:spPr>
          <a:xfrm flipH="1">
            <a:off x="5574027" y="1631479"/>
            <a:ext cx="1422085" cy="493089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세관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2" name="화살표: 왼쪽/오른쪽/위쪽/아래쪽 41">
            <a:extLst>
              <a:ext uri="{FF2B5EF4-FFF2-40B4-BE49-F238E27FC236}">
                <a16:creationId xmlns:a16="http://schemas.microsoft.com/office/drawing/2014/main" id="{02F1916D-5B93-41BA-8BFA-9878A03966A3}"/>
              </a:ext>
            </a:extLst>
          </p:cNvPr>
          <p:cNvSpPr/>
          <p:nvPr/>
        </p:nvSpPr>
        <p:spPr>
          <a:xfrm>
            <a:off x="6583998" y="4327996"/>
            <a:ext cx="1312718" cy="745099"/>
          </a:xfrm>
          <a:prstGeom prst="quadArrow">
            <a:avLst>
              <a:gd name="adj1" fmla="val 44434"/>
              <a:gd name="adj2" fmla="val 20866"/>
              <a:gd name="adj3" fmla="val 16533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증명서</a:t>
            </a:r>
          </a:p>
        </p:txBody>
      </p:sp>
      <p:sp>
        <p:nvSpPr>
          <p:cNvPr id="43" name="팔각형 42">
            <a:extLst>
              <a:ext uri="{FF2B5EF4-FFF2-40B4-BE49-F238E27FC236}">
                <a16:creationId xmlns:a16="http://schemas.microsoft.com/office/drawing/2014/main" id="{2D31983E-FACD-4778-93D8-07A98220BC62}"/>
              </a:ext>
            </a:extLst>
          </p:cNvPr>
          <p:cNvSpPr/>
          <p:nvPr/>
        </p:nvSpPr>
        <p:spPr>
          <a:xfrm>
            <a:off x="6539460" y="5143650"/>
            <a:ext cx="1401795" cy="499050"/>
          </a:xfrm>
          <a:prstGeom prst="octagon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C/O</a:t>
            </a:r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발급</a:t>
            </a:r>
          </a:p>
        </p:txBody>
      </p:sp>
      <p:sp>
        <p:nvSpPr>
          <p:cNvPr id="44" name="순서도: 순차적 액세스 저장소 43">
            <a:extLst>
              <a:ext uri="{FF2B5EF4-FFF2-40B4-BE49-F238E27FC236}">
                <a16:creationId xmlns:a16="http://schemas.microsoft.com/office/drawing/2014/main" id="{821BE19F-9756-4B80-8CB1-15B01AC187E3}"/>
              </a:ext>
            </a:extLst>
          </p:cNvPr>
          <p:cNvSpPr/>
          <p:nvPr/>
        </p:nvSpPr>
        <p:spPr>
          <a:xfrm>
            <a:off x="7934674" y="4560659"/>
            <a:ext cx="1357257" cy="515733"/>
          </a:xfrm>
          <a:prstGeom prst="flowChartMagneticTap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전송</a:t>
            </a:r>
          </a:p>
        </p:txBody>
      </p:sp>
      <p:sp>
        <p:nvSpPr>
          <p:cNvPr id="45" name="화살표: 오각형 44">
            <a:extLst>
              <a:ext uri="{FF2B5EF4-FFF2-40B4-BE49-F238E27FC236}">
                <a16:creationId xmlns:a16="http://schemas.microsoft.com/office/drawing/2014/main" id="{D04D053B-AC1C-4EAB-B14F-CE43C21700BD}"/>
              </a:ext>
            </a:extLst>
          </p:cNvPr>
          <p:cNvSpPr/>
          <p:nvPr/>
        </p:nvSpPr>
        <p:spPr>
          <a:xfrm>
            <a:off x="7391540" y="2319918"/>
            <a:ext cx="1532306" cy="527978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서명등록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6" name="오각형 45">
            <a:extLst>
              <a:ext uri="{FF2B5EF4-FFF2-40B4-BE49-F238E27FC236}">
                <a16:creationId xmlns:a16="http://schemas.microsoft.com/office/drawing/2014/main" id="{45D32F1F-BA8F-4570-BD80-80DE8DA059B6}"/>
              </a:ext>
            </a:extLst>
          </p:cNvPr>
          <p:cNvSpPr/>
          <p:nvPr/>
        </p:nvSpPr>
        <p:spPr>
          <a:xfrm flipV="1">
            <a:off x="5572739" y="3112537"/>
            <a:ext cx="3335236" cy="521431"/>
          </a:xfrm>
          <a:prstGeom prst="pentagon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7" name="배지 46">
            <a:extLst>
              <a:ext uri="{FF2B5EF4-FFF2-40B4-BE49-F238E27FC236}">
                <a16:creationId xmlns:a16="http://schemas.microsoft.com/office/drawing/2014/main" id="{35714841-C3F8-47A5-B250-B5C65EB2514B}"/>
              </a:ext>
            </a:extLst>
          </p:cNvPr>
          <p:cNvSpPr/>
          <p:nvPr/>
        </p:nvSpPr>
        <p:spPr>
          <a:xfrm>
            <a:off x="5958838" y="3865951"/>
            <a:ext cx="2563039" cy="426597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홈페이지 로그인</a:t>
            </a:r>
          </a:p>
        </p:txBody>
      </p:sp>
      <p:sp>
        <p:nvSpPr>
          <p:cNvPr id="48" name="화살표: 오각형 47">
            <a:extLst>
              <a:ext uri="{FF2B5EF4-FFF2-40B4-BE49-F238E27FC236}">
                <a16:creationId xmlns:a16="http://schemas.microsoft.com/office/drawing/2014/main" id="{2507E55D-2892-46D9-96FC-FB33DD4CD953}"/>
              </a:ext>
            </a:extLst>
          </p:cNvPr>
          <p:cNvSpPr/>
          <p:nvPr/>
        </p:nvSpPr>
        <p:spPr>
          <a:xfrm flipH="1">
            <a:off x="5463807" y="2313847"/>
            <a:ext cx="1532306" cy="521431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관세청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0" name="순서도: 순차적 액세스 저장소 49">
            <a:extLst>
              <a:ext uri="{FF2B5EF4-FFF2-40B4-BE49-F238E27FC236}">
                <a16:creationId xmlns:a16="http://schemas.microsoft.com/office/drawing/2014/main" id="{96CB3311-D967-4E0D-A7C1-1FF0E586DA0C}"/>
              </a:ext>
            </a:extLst>
          </p:cNvPr>
          <p:cNvSpPr/>
          <p:nvPr/>
        </p:nvSpPr>
        <p:spPr>
          <a:xfrm rot="1028026" flipH="1">
            <a:off x="5197226" y="4579069"/>
            <a:ext cx="1369952" cy="515733"/>
          </a:xfrm>
          <a:prstGeom prst="flowChartMagneticTap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작성</a:t>
            </a: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F255B10B-2FEA-474D-B058-A19317A112A0}"/>
              </a:ext>
            </a:extLst>
          </p:cNvPr>
          <p:cNvCxnSpPr>
            <a:cxnSpLocks/>
            <a:stCxn id="48" idx="1"/>
            <a:endCxn id="45" idx="1"/>
          </p:cNvCxnSpPr>
          <p:nvPr/>
        </p:nvCxnSpPr>
        <p:spPr>
          <a:xfrm>
            <a:off x="6996113" y="2574563"/>
            <a:ext cx="395427" cy="9344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사각형: 잘린 위쪽 모서리 52">
            <a:extLst>
              <a:ext uri="{FF2B5EF4-FFF2-40B4-BE49-F238E27FC236}">
                <a16:creationId xmlns:a16="http://schemas.microsoft.com/office/drawing/2014/main" id="{DC90AF26-2374-415F-BED5-A1FBA79A40B6}"/>
              </a:ext>
            </a:extLst>
          </p:cNvPr>
          <p:cNvSpPr/>
          <p:nvPr/>
        </p:nvSpPr>
        <p:spPr>
          <a:xfrm>
            <a:off x="3215149" y="1883578"/>
            <a:ext cx="542930" cy="1995867"/>
          </a:xfrm>
          <a:prstGeom prst="snip2Same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원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산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판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</a:t>
            </a:r>
          </a:p>
        </p:txBody>
      </p:sp>
      <p:sp>
        <p:nvSpPr>
          <p:cNvPr id="31" name="십자형 30">
            <a:extLst>
              <a:ext uri="{FF2B5EF4-FFF2-40B4-BE49-F238E27FC236}">
                <a16:creationId xmlns:a16="http://schemas.microsoft.com/office/drawing/2014/main" id="{4A8A66FA-2158-46B9-BD1E-3AFEC1DE2830}"/>
              </a:ext>
            </a:extLst>
          </p:cNvPr>
          <p:cNvSpPr/>
          <p:nvPr/>
        </p:nvSpPr>
        <p:spPr>
          <a:xfrm>
            <a:off x="3950340" y="1745918"/>
            <a:ext cx="642129" cy="2271186"/>
          </a:xfrm>
          <a:prstGeom prst="plus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증명서발급</a:t>
            </a: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3E76CE1C-10BC-4614-9E02-139B5B2F4D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0942632"/>
              </p:ext>
            </p:extLst>
          </p:nvPr>
        </p:nvGraphicFramePr>
        <p:xfrm>
          <a:off x="964225" y="4439669"/>
          <a:ext cx="3447615" cy="1031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다이어그램 7">
            <a:extLst>
              <a:ext uri="{FF2B5EF4-FFF2-40B4-BE49-F238E27FC236}">
                <a16:creationId xmlns:a16="http://schemas.microsoft.com/office/drawing/2014/main" id="{DC6A99B7-74C6-46FB-8B91-8D9549AF387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1639397"/>
              </p:ext>
            </p:extLst>
          </p:nvPr>
        </p:nvGraphicFramePr>
        <p:xfrm>
          <a:off x="447129" y="1587112"/>
          <a:ext cx="2709677" cy="2588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9960654C-CDB6-4A32-A0B3-A6D6A8B1B26F}"/>
              </a:ext>
            </a:extLst>
          </p:cNvPr>
          <p:cNvSpPr txBox="1"/>
          <p:nvPr/>
        </p:nvSpPr>
        <p:spPr>
          <a:xfrm>
            <a:off x="6193144" y="3188586"/>
            <a:ext cx="20944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공인인증서 발급</a:t>
            </a:r>
            <a:endParaRPr lang="ko-KR" altLang="en-US" dirty="0"/>
          </a:p>
        </p:txBody>
      </p:sp>
      <p:sp>
        <p:nvSpPr>
          <p:cNvPr id="37" name="순서도: 문서 36">
            <a:extLst>
              <a:ext uri="{FF2B5EF4-FFF2-40B4-BE49-F238E27FC236}">
                <a16:creationId xmlns:a16="http://schemas.microsoft.com/office/drawing/2014/main" id="{D2F5F9A7-7284-4602-BB63-95AF16244A44}"/>
              </a:ext>
            </a:extLst>
          </p:cNvPr>
          <p:cNvSpPr/>
          <p:nvPr/>
        </p:nvSpPr>
        <p:spPr>
          <a:xfrm>
            <a:off x="7353370" y="1631479"/>
            <a:ext cx="1422085" cy="493089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상공회의소</a:t>
            </a:r>
          </a:p>
        </p:txBody>
      </p:sp>
    </p:spTree>
    <p:extLst>
      <p:ext uri="{BB962C8B-B14F-4D97-AF65-F5344CB8AC3E}">
        <p14:creationId xmlns:p14="http://schemas.microsoft.com/office/powerpoint/2010/main" val="421367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945</TotalTime>
  <Words>204</Words>
  <Application>Microsoft Office PowerPoint</Application>
  <PresentationFormat>A4 용지(210x297mm)</PresentationFormat>
  <Paragraphs>70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자유무역협정 개요</vt:lpstr>
      <vt:lpstr>B. 자유무역 규범의 진화와 특징</vt:lpstr>
      <vt:lpstr>C. 산업별 수출 및 수입 활용률</vt:lpstr>
      <vt:lpstr>D. 원산지관리시스템 및 증명서 발급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91</cp:revision>
  <cp:lastPrinted>2023-09-30T04:31:19Z</cp:lastPrinted>
  <dcterms:created xsi:type="dcterms:W3CDTF">2023-07-20T02:58:21Z</dcterms:created>
  <dcterms:modified xsi:type="dcterms:W3CDTF">2024-02-04T23:35:17Z</dcterms:modified>
</cp:coreProperties>
</file>